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</p:sldMasterIdLst>
  <p:sldIdLst>
    <p:sldId id="256" r:id="rId5"/>
    <p:sldId id="257" r:id="rId6"/>
    <p:sldId id="258" r:id="rId7"/>
    <p:sldId id="266" r:id="rId8"/>
    <p:sldId id="267" r:id="rId9"/>
    <p:sldId id="260" r:id="rId10"/>
    <p:sldId id="261" r:id="rId11"/>
    <p:sldId id="259" r:id="rId12"/>
    <p:sldId id="268" r:id="rId13"/>
    <p:sldId id="269" r:id="rId14"/>
    <p:sldId id="264" r:id="rId15"/>
    <p:sldId id="272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FFCC"/>
    <a:srgbClr val="66FF33"/>
    <a:srgbClr val="FF0066"/>
    <a:srgbClr val="FF00FF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4AD49E85-1035-46A2-AF3F-CB93CC991D9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EF648314-1F36-46C6-9FAD-09E952ED8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49E85-1035-46A2-AF3F-CB93CC991D9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648314-1F36-46C6-9FAD-09E952ED8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49E85-1035-46A2-AF3F-CB93CC991D9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648314-1F36-46C6-9FAD-09E952ED8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noProof="0" smtClean="0"/>
              <a:t>Вставка клипа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49E85-1035-46A2-AF3F-CB93CC991D9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648314-1F36-46C6-9FAD-09E952ED8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86 h 2182"/>
                <a:gd name="T4" fmla="*/ 5972 w 4897"/>
                <a:gd name="T5" fmla="*/ 1486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223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223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CDD7C-8308-43C0-8F33-6A14D6423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FE690-71F3-497C-9810-CBFAFB924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E04FD-348D-4E59-A96C-680DBBAEE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DC5F9-9A6B-47BB-92BF-2B1CF9813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F78CC-5163-4500-9109-16A5F61AA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B475C-E1FB-41DB-BCA1-55BDAC0CB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3637C-3D8E-4970-98D3-00AB1DE14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49E85-1035-46A2-AF3F-CB93CC991D9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648314-1F36-46C6-9FAD-09E952ED8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64708-E65B-49BB-99C9-ADF9C0854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514A0-74CB-41D8-A06A-E63551010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65D7D-B264-48F3-A035-C18E2DC57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98871-AAD7-4EF1-851C-83BD04159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09540-BC32-4831-9B24-9BF52E41B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7476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476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35C2E-3A8F-4EEA-AE07-D08AEE61C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093F6-D91D-43A5-9E91-E139B7E91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F89F9-E116-4F2E-9185-9D0828EEF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3937F-DD3D-45B6-8C40-0F4157F27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E3E4F-184B-4BA8-B3CC-0D48EDCE4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49E85-1035-46A2-AF3F-CB93CC991D9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648314-1F36-46C6-9FAD-09E952ED8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5448C-4E96-4556-8F62-3111E3AED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46B59-95AB-43E0-85F4-CCB8B889B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FD4D2-639B-4F4A-A787-2DBD3C627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D66A1-6DBE-4251-AAEF-0AF705EF2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29C95-440F-4BC6-9E28-20C02CCC4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EAE6F-2805-456D-AA29-02B6F799D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клипа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8462B-D549-43E8-8E5F-2609381BA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3 w 717"/>
                <a:gd name="T1" fmla="*/ 845 h 845"/>
                <a:gd name="T2" fmla="*/ 723 w 717"/>
                <a:gd name="T3" fmla="*/ 821 h 845"/>
                <a:gd name="T4" fmla="*/ 580 w 717"/>
                <a:gd name="T5" fmla="*/ 605 h 845"/>
                <a:gd name="T6" fmla="*/ 409 w 717"/>
                <a:gd name="T7" fmla="*/ 396 h 845"/>
                <a:gd name="T8" fmla="*/ 22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2 w 717"/>
                <a:gd name="T15" fmla="*/ 198 h 845"/>
                <a:gd name="T16" fmla="*/ 403 w 717"/>
                <a:gd name="T17" fmla="*/ 408 h 845"/>
                <a:gd name="T18" fmla="*/ 574 w 717"/>
                <a:gd name="T19" fmla="*/ 623 h 845"/>
                <a:gd name="T20" fmla="*/ 723 w 717"/>
                <a:gd name="T21" fmla="*/ 845 h 845"/>
                <a:gd name="T22" fmla="*/ 72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0 w 407"/>
                <a:gd name="T1" fmla="*/ 414 h 414"/>
                <a:gd name="T2" fmla="*/ 410 w 407"/>
                <a:gd name="T3" fmla="*/ 396 h 414"/>
                <a:gd name="T4" fmla="*/ 22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9 w 407"/>
                <a:gd name="T13" fmla="*/ 204 h 414"/>
                <a:gd name="T14" fmla="*/ 410 w 407"/>
                <a:gd name="T15" fmla="*/ 414 h 414"/>
                <a:gd name="T16" fmla="*/ 41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2 w 586"/>
                <a:gd name="T1" fmla="*/ 0 h 599"/>
                <a:gd name="T2" fmla="*/ 574 w 586"/>
                <a:gd name="T3" fmla="*/ 0 h 599"/>
                <a:gd name="T4" fmla="*/ 410 w 586"/>
                <a:gd name="T5" fmla="*/ 132 h 599"/>
                <a:gd name="T6" fmla="*/ 26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0 w 586"/>
                <a:gd name="T17" fmla="*/ 282 h 599"/>
                <a:gd name="T18" fmla="*/ 416 w 586"/>
                <a:gd name="T19" fmla="*/ 138 h 599"/>
                <a:gd name="T20" fmla="*/ 592 w 586"/>
                <a:gd name="T21" fmla="*/ 0 h 599"/>
                <a:gd name="T22" fmla="*/ 59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2 w 269"/>
                <a:gd name="T1" fmla="*/ 0 h 252"/>
                <a:gd name="T2" fmla="*/ 25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2 w 269"/>
                <a:gd name="T15" fmla="*/ 0 h 252"/>
                <a:gd name="T16" fmla="*/ 27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98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298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3988F-4B6F-47F5-BA2E-61017F830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B1BA8-6DE2-4F61-849B-C7187ECD8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96B6F-1C5F-4CD1-8B78-D1AD169FF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49E85-1035-46A2-AF3F-CB93CC991D9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648314-1F36-46C6-9FAD-09E952ED8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25DD4-7A55-494F-A0F7-37CB18A80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9F81F-5EAD-4433-AFEB-762FE8FF6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A7B14-CDBF-4A6C-94EF-931F50991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703B6-244E-4DF2-A5EE-56AF0E305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73D2B-D3B4-4962-B2FA-230BB6292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67C5E-4906-4272-856E-9BEA65852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22D2C-A1E1-40BC-A41E-B5C08E6D7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EEC50-5734-4CDB-B2E4-2F0AD62DA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noProof="0" smtClean="0"/>
              <a:t>Вставка клипа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EE267-38A1-4BA7-8374-74788F5AC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46DED-E4A6-4F6D-96BF-CA1B27604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49E85-1035-46A2-AF3F-CB93CC991D9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648314-1F36-46C6-9FAD-09E952ED8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49E85-1035-46A2-AF3F-CB93CC991D9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648314-1F36-46C6-9FAD-09E952ED8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49E85-1035-46A2-AF3F-CB93CC991D9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648314-1F36-46C6-9FAD-09E952ED8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49E85-1035-46A2-AF3F-CB93CC991D9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648314-1F36-46C6-9FAD-09E952ED8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49E85-1035-46A2-AF3F-CB93CC991D9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648314-1F36-46C6-9FAD-09E952ED8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4AD49E85-1035-46A2-AF3F-CB93CC991D9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EF648314-1F36-46C6-9FAD-09E952ED8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cover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080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90 h 2182"/>
                <a:gd name="T4" fmla="*/ 5972 w 4897"/>
                <a:gd name="T5" fmla="*/ 590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62 h 2182"/>
                <a:gd name="T4" fmla="*/ 5972 w 4897"/>
                <a:gd name="T5" fmla="*/ 562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0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0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0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21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1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EF8B040-DC1F-458A-BE41-736CBC5E5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21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1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>
    <p:dissolv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104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32 w 5184"/>
                <a:gd name="T3" fmla="*/ 3159 h 3159"/>
                <a:gd name="T4" fmla="*/ 5232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2 w 556"/>
                <a:gd name="T5" fmla="*/ 3159 h 3159"/>
                <a:gd name="T6" fmla="*/ 562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107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8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9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0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1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3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3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687 w 251"/>
                  <a:gd name="T5" fmla="*/ 12 h 12"/>
                  <a:gd name="T6" fmla="*/ 687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4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4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4 w 251"/>
                  <a:gd name="T7" fmla="*/ 12 h 12"/>
                  <a:gd name="T8" fmla="*/ 254 w 251"/>
                  <a:gd name="T9" fmla="*/ 0 h 12"/>
                  <a:gd name="T10" fmla="*/ 254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4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7374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374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374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4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4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E3CE428-6F88-4D10-9D95-DC44A9F39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 spd="slow">
    <p:zoom dir="in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8192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2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2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8192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2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2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3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3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3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3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3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3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3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3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3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3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8194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4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4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3 w 717"/>
                <a:gd name="T1" fmla="*/ 845 h 845"/>
                <a:gd name="T2" fmla="*/ 723 w 717"/>
                <a:gd name="T3" fmla="*/ 821 h 845"/>
                <a:gd name="T4" fmla="*/ 580 w 717"/>
                <a:gd name="T5" fmla="*/ 605 h 845"/>
                <a:gd name="T6" fmla="*/ 409 w 717"/>
                <a:gd name="T7" fmla="*/ 396 h 845"/>
                <a:gd name="T8" fmla="*/ 22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2 w 717"/>
                <a:gd name="T15" fmla="*/ 198 h 845"/>
                <a:gd name="T16" fmla="*/ 403 w 717"/>
                <a:gd name="T17" fmla="*/ 408 h 845"/>
                <a:gd name="T18" fmla="*/ 574 w 717"/>
                <a:gd name="T19" fmla="*/ 623 h 845"/>
                <a:gd name="T20" fmla="*/ 723 w 717"/>
                <a:gd name="T21" fmla="*/ 845 h 845"/>
                <a:gd name="T22" fmla="*/ 72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0 w 407"/>
                <a:gd name="T1" fmla="*/ 414 h 414"/>
                <a:gd name="T2" fmla="*/ 410 w 407"/>
                <a:gd name="T3" fmla="*/ 396 h 414"/>
                <a:gd name="T4" fmla="*/ 22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9 w 407"/>
                <a:gd name="T13" fmla="*/ 204 h 414"/>
                <a:gd name="T14" fmla="*/ 410 w 407"/>
                <a:gd name="T15" fmla="*/ 414 h 414"/>
                <a:gd name="T16" fmla="*/ 41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4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2 w 586"/>
                <a:gd name="T1" fmla="*/ 0 h 599"/>
                <a:gd name="T2" fmla="*/ 574 w 586"/>
                <a:gd name="T3" fmla="*/ 0 h 599"/>
                <a:gd name="T4" fmla="*/ 410 w 586"/>
                <a:gd name="T5" fmla="*/ 132 h 599"/>
                <a:gd name="T6" fmla="*/ 26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0 w 586"/>
                <a:gd name="T17" fmla="*/ 282 h 599"/>
                <a:gd name="T18" fmla="*/ 416 w 586"/>
                <a:gd name="T19" fmla="*/ 138 h 599"/>
                <a:gd name="T20" fmla="*/ 592 w 586"/>
                <a:gd name="T21" fmla="*/ 0 h 599"/>
                <a:gd name="T22" fmla="*/ 59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2 w 269"/>
                <a:gd name="T1" fmla="*/ 0 h 252"/>
                <a:gd name="T2" fmla="*/ 25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2 w 269"/>
                <a:gd name="T15" fmla="*/ 0 h 252"/>
                <a:gd name="T16" fmla="*/ 27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4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14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44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195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6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6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6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5DD1C77-4E85-4396-AF4E-60DF2115D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19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ransition spd="slow">
    <p:push dir="r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428596" y="214291"/>
            <a:ext cx="8572560" cy="2786081"/>
          </a:xfrm>
        </p:spPr>
        <p:txBody>
          <a:bodyPr/>
          <a:lstStyle/>
          <a:p>
            <a:r>
              <a:rPr lang="uk-UA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ЛОГІКО-МАТЕМАТИЧНИЙ РОЗВИТОК ДОШКІЛЬНИКІВ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4786314" y="3071810"/>
            <a:ext cx="3929090" cy="3500462"/>
          </a:xfrm>
        </p:spPr>
        <p:txBody>
          <a:bodyPr/>
          <a:lstStyle/>
          <a:p>
            <a:pPr algn="l"/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Вихователя </a:t>
            </a:r>
            <a:r>
              <a:rPr lang="uk-UA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Великобурлуцького</a:t>
            </a: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ДНЗ (ясла-садок) </a:t>
            </a:r>
            <a:r>
              <a:rPr lang="uk-UA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Сонечко”</a:t>
            </a:r>
            <a:endParaRPr lang="uk-UA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40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Мулик </a:t>
            </a:r>
            <a:r>
              <a:rPr lang="uk-UA" sz="40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Віти Володимирівни</a:t>
            </a:r>
            <a:endParaRPr lang="ru-RU" sz="40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E:\s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00372"/>
            <a:ext cx="4214842" cy="361828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2143140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Освітня робота з батьками </a:t>
            </a:r>
            <a:br>
              <a:rPr lang="uk-UA" sz="2800" b="1" dirty="0" smtClean="0">
                <a:solidFill>
                  <a:srgbClr val="FF0000"/>
                </a:solidFill>
              </a:rPr>
            </a:br>
            <a:r>
              <a:rPr lang="uk-UA" sz="2800" b="1" dirty="0" smtClean="0">
                <a:solidFill>
                  <a:srgbClr val="66FF33"/>
                </a:solidFill>
              </a:rPr>
              <a:t>допомагає включатися їм в тісну співпрацю з педагогами, підвищує їх відповідальність</a:t>
            </a:r>
            <a:endParaRPr lang="ru-RU" sz="2800" b="1" dirty="0">
              <a:solidFill>
                <a:srgbClr val="66FF33"/>
              </a:solidFill>
            </a:endParaRPr>
          </a:p>
        </p:txBody>
      </p:sp>
      <p:pic>
        <p:nvPicPr>
          <p:cNvPr id="3" name="Picture 2" descr="E:\Новая папка (2)\робота з батька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876"/>
            <a:ext cx="4071934" cy="3000396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</p:pic>
      <p:pic>
        <p:nvPicPr>
          <p:cNvPr id="4" name="Picture 3" descr="D:\Мои документыВита\Витыни документы\осінь фото\DSCN75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357430"/>
            <a:ext cx="4071966" cy="3000396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</p:pic>
      <p:sp>
        <p:nvSpPr>
          <p:cNvPr id="5" name="Прямоугольник 4"/>
          <p:cNvSpPr/>
          <p:nvPr/>
        </p:nvSpPr>
        <p:spPr>
          <a:xfrm>
            <a:off x="1214414" y="2857496"/>
            <a:ext cx="2280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Консультації</a:t>
            </a:r>
            <a:endParaRPr lang="ru-RU" sz="2800" dirty="0">
              <a:solidFill>
                <a:srgbClr val="00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5500702"/>
            <a:ext cx="340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Бесіди та чаювання</a:t>
            </a:r>
            <a:endParaRPr lang="ru-RU" sz="2800" dirty="0">
              <a:solidFill>
                <a:srgbClr val="00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Мои документыВита\fotovita\Изображение 010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000240"/>
            <a:ext cx="3714776" cy="278608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936741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Виставки</a:t>
            </a:r>
            <a:r>
              <a:rPr lang="uk-UA" sz="2800" b="1" dirty="0" smtClean="0">
                <a:solidFill>
                  <a:srgbClr val="FF0000"/>
                </a:solidFill>
              </a:rPr>
              <a:t>, тренінги, батьківська </a:t>
            </a:r>
            <a:r>
              <a:rPr lang="uk-UA" sz="2800" b="1" dirty="0" smtClean="0">
                <a:solidFill>
                  <a:srgbClr val="FF0000"/>
                </a:solidFill>
              </a:rPr>
              <a:t>бібліотечка </a:t>
            </a:r>
            <a:r>
              <a:rPr lang="uk-UA" sz="2800" b="1" dirty="0" smtClean="0">
                <a:solidFill>
                  <a:srgbClr val="66FF33"/>
                </a:solidFill>
              </a:rPr>
              <a:t>стимулюють інтерес </a:t>
            </a:r>
            <a:r>
              <a:rPr lang="uk-UA" sz="2800" b="1" dirty="0" smtClean="0">
                <a:solidFill>
                  <a:srgbClr val="66FF33"/>
                </a:solidFill>
              </a:rPr>
              <a:t>до питань виховання та навчання, </a:t>
            </a:r>
            <a:r>
              <a:rPr lang="uk-UA" sz="2800" b="1" dirty="0" smtClean="0">
                <a:solidFill>
                  <a:srgbClr val="66FF33"/>
                </a:solidFill>
              </a:rPr>
              <a:t>збагачують педагогічні знання</a:t>
            </a:r>
            <a:endParaRPr lang="ru-RU" sz="2800" b="1" dirty="0">
              <a:solidFill>
                <a:srgbClr val="66FF33"/>
              </a:solidFill>
            </a:endParaRPr>
          </a:p>
        </p:txBody>
      </p:sp>
      <p:pic>
        <p:nvPicPr>
          <p:cNvPr id="3" name="Picture 2" descr="E:\мои фотки\DSCN93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929066"/>
            <a:ext cx="3714776" cy="2786082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</p:pic>
      <p:pic>
        <p:nvPicPr>
          <p:cNvPr id="10242" name="Picture 2" descr="D:\Мои документыВита\fotovita\Изображение 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000504"/>
            <a:ext cx="3714776" cy="2714644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2365369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Моніторингові дослідження свідчать про позитивну динаміку зростання рівня знань, умінь та навичок дітей на протязі навчального року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85720" y="2786058"/>
          <a:ext cx="2743200" cy="1828800"/>
        </p:xfrm>
        <a:graphic>
          <a:graphicData uri="http://schemas.openxmlformats.org/presentationml/2006/ole">
            <p:oleObj spid="_x0000_s2050" name="Диаграмма" r:id="rId3" imgW="2743200" imgH="1828800" progId="MSGraph.Chart.8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214678" y="3643314"/>
          <a:ext cx="2743200" cy="1828800"/>
        </p:xfrm>
        <a:graphic>
          <a:graphicData uri="http://schemas.openxmlformats.org/presentationml/2006/ole">
            <p:oleObj spid="_x0000_s2051" name="Диаграмма" r:id="rId4" imgW="2743200" imgH="1828800" progId="MSGraph.Chart.8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215074" y="4500570"/>
          <a:ext cx="2743200" cy="1828800"/>
        </p:xfrm>
        <a:graphic>
          <a:graphicData uri="http://schemas.openxmlformats.org/presentationml/2006/ole">
            <p:oleObj spid="_x0000_s2052" name="Диаграмма" r:id="rId5" imgW="2743200" imgH="1828800" progId="MSGraph.Chart.8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85786" y="4500570"/>
            <a:ext cx="1618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вересень</a:t>
            </a:r>
            <a:endParaRPr lang="ru-RU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5429264"/>
            <a:ext cx="1436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грудень</a:t>
            </a:r>
            <a:endParaRPr lang="ru-RU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15140" y="6143644"/>
            <a:ext cx="1576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березень</a:t>
            </a:r>
            <a:endParaRPr lang="ru-RU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229600" cy="1139825"/>
          </a:xfrm>
          <a:scene3d>
            <a:camera prst="isometricOffAxis1Right"/>
            <a:lightRig rig="threePt" dir="t"/>
          </a:scene3d>
        </p:spPr>
        <p:txBody>
          <a:bodyPr/>
          <a:lstStyle/>
          <a:p>
            <a:r>
              <a:rPr lang="uk-UA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br>
              <a:rPr lang="uk-UA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5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Будемо раді Вас бачити у нас гостях в групі </a:t>
            </a:r>
            <a:br>
              <a:rPr lang="uk-UA" sz="5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5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“ Метелики ”</a:t>
            </a:r>
            <a:endParaRPr lang="ru-RU" sz="54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398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ГІПОТЕЗА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3443"/>
          </a:xfrm>
        </p:spPr>
        <p:txBody>
          <a:bodyPr/>
          <a:lstStyle/>
          <a:p>
            <a:pPr algn="just">
              <a:buNone/>
            </a:pPr>
            <a:r>
              <a:rPr lang="uk-UA" i="1" dirty="0" smtClean="0">
                <a:solidFill>
                  <a:srgbClr val="FF0000"/>
                </a:solidFill>
                <a:latin typeface="Vivaldi" pitchFamily="66" charset="0"/>
              </a:rPr>
              <a:t>    </a:t>
            </a:r>
            <a:r>
              <a:rPr lang="uk-UA" sz="3600" b="1" i="1" dirty="0" smtClean="0">
                <a:solidFill>
                  <a:srgbClr val="FFFF00"/>
                </a:solidFill>
                <a:latin typeface="Vivaldi" pitchFamily="66" charset="0"/>
              </a:rPr>
              <a:t>Математика – це могутній чинник інтелектуального розвитку дитини, формування його пізнавальних і творчих здібностей. Відомо і те, що від ефективності математичного розвитку дитини дошкільному віці залежить успішність навчання математиці в початковій школі</a:t>
            </a:r>
            <a:endParaRPr lang="ru-RU" sz="3600" b="1" i="1" dirty="0" smtClean="0">
              <a:solidFill>
                <a:srgbClr val="FFFF00"/>
              </a:solidFill>
              <a:latin typeface="Vivaldi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7813"/>
            <a:ext cx="8858312" cy="179386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>
                <a:solidFill>
                  <a:srgbClr val="00FF00"/>
                </a:solidFill>
              </a:rPr>
              <a:t>“ </a:t>
            </a:r>
            <a:r>
              <a:rPr lang="uk-UA" sz="3600" b="1" dirty="0" smtClean="0">
                <a:solidFill>
                  <a:srgbClr val="00FF00"/>
                </a:solidFill>
              </a:rPr>
              <a:t>Вихователь </a:t>
            </a:r>
            <a:r>
              <a:rPr lang="uk-UA" sz="3600" b="1" dirty="0" smtClean="0">
                <a:solidFill>
                  <a:srgbClr val="00FF00"/>
                </a:solidFill>
              </a:rPr>
              <a:t>відчиняє двері, але  в них повинен зайти сам </a:t>
            </a:r>
            <a:r>
              <a:rPr lang="uk-UA" sz="3600" b="1" dirty="0" smtClean="0">
                <a:solidFill>
                  <a:srgbClr val="00FF00"/>
                </a:solidFill>
              </a:rPr>
              <a:t>вихованець ”</a:t>
            </a:r>
            <a:endParaRPr lang="uk-UA" sz="3600" b="1" dirty="0">
              <a:solidFill>
                <a:srgbClr val="00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85992"/>
            <a:ext cx="8329642" cy="4071966"/>
          </a:xfrm>
        </p:spPr>
        <p:txBody>
          <a:bodyPr/>
          <a:lstStyle/>
          <a:p>
            <a:pPr algn="ctr">
              <a:buNone/>
            </a:pP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Основною метою вихователя має бути не тільки кількість математичних фактів, які вивчають діти (множини, величини, розміщення в просторі, форми), а й формування основних видів пізнавальних дій — практичних, сенсорних, </a:t>
            </a:r>
            <a:r>
              <a:rPr lang="uk-UA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мислительних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за допомогою яких виділяються, усвідомлюються, узагальнюються різноманітні математичні уявлення. </a:t>
            </a:r>
            <a:endParaRPr lang="uk-UA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2079617"/>
          </a:xfrm>
        </p:spPr>
        <p:txBody>
          <a:bodyPr/>
          <a:lstStyle/>
          <a:p>
            <a:r>
              <a:rPr lang="uk-UA" sz="2800" b="1" dirty="0" smtClean="0">
                <a:solidFill>
                  <a:srgbClr val="00FF00"/>
                </a:solidFill>
              </a:rPr>
              <a:t>Система занять </a:t>
            </a:r>
            <a:r>
              <a:rPr lang="uk-UA" sz="2800" b="1" dirty="0" err="1" smtClean="0">
                <a:solidFill>
                  <a:srgbClr val="00FF00"/>
                </a:solidFill>
              </a:rPr>
              <a:t>грунтується</a:t>
            </a:r>
            <a:r>
              <a:rPr lang="uk-UA" sz="2800" b="1" dirty="0" smtClean="0">
                <a:solidFill>
                  <a:srgbClr val="00FF00"/>
                </a:solidFill>
              </a:rPr>
              <a:t> на цікавих іграх та діях, що створюють позитивний настрій, активізують  пізнавальні процеси, логічне мислення та пошукову діяльність малечі</a:t>
            </a:r>
            <a:endParaRPr lang="ru-RU" sz="2800" b="1" dirty="0">
              <a:solidFill>
                <a:srgbClr val="00FF00"/>
              </a:solidFill>
            </a:endParaRPr>
          </a:p>
        </p:txBody>
      </p:sp>
      <p:pic>
        <p:nvPicPr>
          <p:cNvPr id="6146" name="Picture 2" descr="E:\Новая папка (2)\DSCN03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00438"/>
            <a:ext cx="4038600" cy="3028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6147" name="Picture 3" descr="E:\Новая папка (2)\DSCN03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357430"/>
            <a:ext cx="4038600" cy="3028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Новая папка (2)\IMG_2217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714752"/>
            <a:ext cx="4000528" cy="3000396"/>
          </a:xfrm>
          <a:prstGeom prst="rect">
            <a:avLst/>
          </a:prstGeom>
          <a:noFill/>
          <a:ln>
            <a:solidFill>
              <a:srgbClr val="00FFCC"/>
            </a:solidFill>
          </a:ln>
        </p:spPr>
      </p:pic>
      <p:pic>
        <p:nvPicPr>
          <p:cNvPr id="8" name="Picture 13" descr="D:\Мои документыВита\Новая папка\IMG_0447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14752"/>
            <a:ext cx="3929090" cy="3000396"/>
          </a:xfrm>
          <a:prstGeom prst="rect">
            <a:avLst/>
          </a:prstGeom>
          <a:noFill/>
          <a:ln w="9525">
            <a:solidFill>
              <a:srgbClr val="00FFCC"/>
            </a:solidFill>
            <a:miter lim="800000"/>
            <a:headEnd/>
            <a:tailEnd/>
          </a:ln>
        </p:spPr>
      </p:pic>
      <p:pic>
        <p:nvPicPr>
          <p:cNvPr id="7170" name="Picture 2" descr="E:\Новая папка (2)\IMG_22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14290"/>
            <a:ext cx="4038600" cy="3028950"/>
          </a:xfrm>
          <a:prstGeom prst="rect">
            <a:avLst/>
          </a:prstGeom>
          <a:noFill/>
          <a:ln>
            <a:solidFill>
              <a:srgbClr val="00FFCC"/>
            </a:solidFill>
          </a:ln>
        </p:spPr>
      </p:pic>
      <p:pic>
        <p:nvPicPr>
          <p:cNvPr id="7171" name="Picture 3" descr="E:\Новая папка (2)\IMG_22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214290"/>
            <a:ext cx="4038600" cy="3028950"/>
          </a:xfrm>
          <a:prstGeom prst="rect">
            <a:avLst/>
          </a:prstGeom>
          <a:noFill/>
          <a:ln>
            <a:solidFill>
              <a:srgbClr val="00FFCC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86058"/>
            <a:ext cx="8786874" cy="1214446"/>
          </a:xfr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533400" indent="-5334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Times New Roman" pitchFamily="18" charset="0"/>
              </a:rPr>
            </a:br>
            <a:r>
              <a:rPr lang="uk-UA" sz="2800" b="1" dirty="0" smtClean="0">
                <a:solidFill>
                  <a:srgbClr val="00FF00"/>
                </a:solidFill>
                <a:latin typeface="Times New Roman" pitchFamily="18" charset="0"/>
              </a:rPr>
              <a:t>Заняття-подорожі, завдання від казкових героїв, сюрпризні моменти, </a:t>
            </a:r>
            <a:r>
              <a:rPr lang="uk-UA" sz="2800" b="1" dirty="0" smtClean="0">
                <a:solidFill>
                  <a:srgbClr val="00FF00"/>
                </a:solidFill>
                <a:latin typeface="Times New Roman" pitchFamily="18" charset="0"/>
              </a:rPr>
              <a:t>театралізація спонукає малят до активності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РАЙОНО\DSCN95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071942"/>
            <a:ext cx="3857652" cy="2643206"/>
          </a:xfrm>
          <a:prstGeom prst="rect">
            <a:avLst/>
          </a:prstGeom>
          <a:noFill/>
          <a:ln>
            <a:solidFill>
              <a:srgbClr val="00FF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Picture 3" descr="E:\РАЙОНО\DSCN95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52"/>
            <a:ext cx="3929090" cy="2643206"/>
          </a:xfrm>
          <a:prstGeom prst="rect">
            <a:avLst/>
          </a:prstGeom>
          <a:noFill/>
          <a:ln>
            <a:solidFill>
              <a:srgbClr val="00FF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218" name="Picture 2" descr="C:\Users\Вита\Desktop\дитсадок гр №2\ігри та заняття\DSCN09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42852"/>
            <a:ext cx="3929090" cy="2643230"/>
          </a:xfrm>
          <a:prstGeom prst="rect">
            <a:avLst/>
          </a:prstGeom>
          <a:noFill/>
          <a:ln>
            <a:solidFill>
              <a:srgbClr val="00FF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219" name="Picture 3" descr="C:\Users\Вита\Desktop\дитсадок гр №2\ігри та заняття\DSCN09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071942"/>
            <a:ext cx="3929090" cy="2643206"/>
          </a:xfrm>
          <a:prstGeom prst="rect">
            <a:avLst/>
          </a:prstGeom>
          <a:noFill/>
          <a:ln>
            <a:solidFill>
              <a:srgbClr val="00FF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Прямоугольник 5"/>
          <p:cNvSpPr/>
          <p:nvPr/>
        </p:nvSpPr>
        <p:spPr>
          <a:xfrm>
            <a:off x="357158" y="2643182"/>
            <a:ext cx="8643998" cy="144655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Дидактичні ігри </a:t>
            </a: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вправи</a:t>
            </a:r>
          </a:p>
          <a:p>
            <a:pPr algn="ctr"/>
            <a:r>
              <a:rPr lang="uk-UA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викликають </a:t>
            </a:r>
            <a:r>
              <a:rPr lang="uk-UA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жвавий інтерес у дітлахів та роблять процес навчання цікавим</a:t>
            </a:r>
            <a:endParaRPr lang="ru-RU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РАЙОНО\DSCN9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14290"/>
            <a:ext cx="3929058" cy="2928958"/>
          </a:xfrm>
          <a:prstGeom prst="rect">
            <a:avLst/>
          </a:prstGeom>
          <a:noFill/>
          <a:ln>
            <a:solidFill>
              <a:srgbClr val="00FFCC"/>
            </a:solidFill>
            <a:prstDash val="solid"/>
          </a:ln>
        </p:spPr>
      </p:pic>
      <p:pic>
        <p:nvPicPr>
          <p:cNvPr id="2051" name="Picture 3" descr="D:\Мои документыВита\fotovita\Изображение 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3500462" cy="2928958"/>
          </a:xfrm>
          <a:prstGeom prst="rect">
            <a:avLst/>
          </a:prstGeom>
          <a:noFill/>
          <a:ln>
            <a:solidFill>
              <a:srgbClr val="00FFCC"/>
            </a:solidFill>
            <a:prstDash val="solid"/>
          </a:ln>
        </p:spPr>
      </p:pic>
      <p:pic>
        <p:nvPicPr>
          <p:cNvPr id="2052" name="Picture 4" descr="D:\Мои документыВита\fotovita\Изображение 007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14752"/>
            <a:ext cx="3500462" cy="2928958"/>
          </a:xfrm>
          <a:prstGeom prst="rect">
            <a:avLst/>
          </a:prstGeom>
          <a:noFill/>
          <a:ln w="12700">
            <a:solidFill>
              <a:srgbClr val="00FFCC"/>
            </a:solidFill>
            <a:prstDash val="solid"/>
          </a:ln>
        </p:spPr>
      </p:pic>
      <p:pic>
        <p:nvPicPr>
          <p:cNvPr id="3" name="Picture 2" descr="D:\Мои документыВита\fotovita\Изображение 0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714752"/>
            <a:ext cx="4071966" cy="2928958"/>
          </a:xfrm>
          <a:prstGeom prst="rect">
            <a:avLst/>
          </a:prstGeom>
          <a:noFill/>
          <a:ln>
            <a:solidFill>
              <a:srgbClr val="00FFCC"/>
            </a:solidFill>
            <a:prstDash val="solid"/>
          </a:ln>
        </p:spPr>
      </p:pic>
      <p:sp>
        <p:nvSpPr>
          <p:cNvPr id="6" name="Прямоугольник 5"/>
          <p:cNvSpPr/>
          <p:nvPr/>
        </p:nvSpPr>
        <p:spPr>
          <a:xfrm>
            <a:off x="0" y="2357430"/>
            <a:ext cx="8286808" cy="2185214"/>
          </a:xfrm>
          <a:prstGeom prst="rect">
            <a:avLst/>
          </a:prstGeom>
          <a:ln>
            <a:noFill/>
            <a:prstDash val="dash"/>
          </a:ln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Індивідуальний </a:t>
            </a: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робота з дітьми та індивідуальний підхід</a:t>
            </a:r>
          </a:p>
          <a:p>
            <a:pPr algn="ctr"/>
            <a:r>
              <a:rPr lang="uk-UA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сприяють закріпленню програмового змісту</a:t>
            </a:r>
            <a:endParaRPr lang="ru-RU" sz="36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71"/>
          </a:xfrm>
        </p:spPr>
        <p:txBody>
          <a:bodyPr/>
          <a:lstStyle/>
          <a:p>
            <a:r>
              <a:rPr lang="uk-UA" sz="3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Граючись, малюк легко і непомітно засвоює для себе логічні операції</a:t>
            </a:r>
            <a:endParaRPr lang="ru-RU" sz="32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E:\РАЙОНО\Новая папка\DSCN9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3786214" cy="2571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00504"/>
            <a:ext cx="3786214" cy="257176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000504"/>
            <a:ext cx="3714776" cy="257176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0" name="Picture 5" descr="C:\Users\Вита\Desktop\дитсадок гр №2\ігри та заняття\DSCN71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285860"/>
            <a:ext cx="3714776" cy="2571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Мои документыВита\Витыни документы\foto\DSCN5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643314"/>
            <a:ext cx="4286280" cy="3000396"/>
          </a:xfrm>
          <a:prstGeom prst="rect">
            <a:avLst/>
          </a:prstGeom>
          <a:noFill/>
        </p:spPr>
      </p:pic>
      <p:pic>
        <p:nvPicPr>
          <p:cNvPr id="8195" name="Picture 3" descr="D:\Мои документыВита\Витыни документы\foto\DSCN59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643314"/>
            <a:ext cx="4214842" cy="3000396"/>
          </a:xfrm>
          <a:prstGeom prst="rect">
            <a:avLst/>
          </a:prstGeom>
          <a:noFill/>
        </p:spPr>
      </p:pic>
      <p:pic>
        <p:nvPicPr>
          <p:cNvPr id="8196" name="Picture 4" descr="C:\Users\Вита\Desktop\дитсадок гр №2\прогулянки на майданчику\осінь\DSCN73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4286280" cy="3000396"/>
          </a:xfrm>
          <a:prstGeom prst="rect">
            <a:avLst/>
          </a:prstGeom>
          <a:noFill/>
        </p:spPr>
      </p:pic>
      <p:pic>
        <p:nvPicPr>
          <p:cNvPr id="8197" name="Picture 5" descr="C:\Users\Вита\Desktop\дитсадок гр №2\прогулянки на майданчику\зима\_SCN84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214290"/>
            <a:ext cx="4214842" cy="30003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64" y="2285992"/>
            <a:ext cx="8715436" cy="1754326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Навколишній світ </a:t>
            </a:r>
            <a:endParaRPr lang="uk-UA" sz="36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наповнює </a:t>
            </a: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життя дитини розмаїттям форм та кольорів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 2Я</Template>
  <TotalTime>423</TotalTime>
  <Words>236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Облака</vt:lpstr>
      <vt:lpstr>Трава</vt:lpstr>
      <vt:lpstr>Сумерки</vt:lpstr>
      <vt:lpstr>Глобус</vt:lpstr>
      <vt:lpstr>Диаграмма Microsoft Graph</vt:lpstr>
      <vt:lpstr>ЛОГІКО-МАТЕМАТИЧНИЙ РОЗВИТОК ДОШКІЛЬНИКІВ</vt:lpstr>
      <vt:lpstr>ГІПОТЕЗА</vt:lpstr>
      <vt:lpstr>“ Вихователь відчиняє двері, але  в них повинен зайти сам вихованець ”</vt:lpstr>
      <vt:lpstr>Система занять грунтується на цікавих іграх та діях, що створюють позитивний настрій, активізують  пізнавальні процеси, логічне мислення та пошукову діяльність малечі</vt:lpstr>
      <vt:lpstr> Заняття-подорожі, завдання від казкових героїв, сюрпризні моменти, театралізація спонукає малят до активності </vt:lpstr>
      <vt:lpstr>Слайд 6</vt:lpstr>
      <vt:lpstr>Слайд 7</vt:lpstr>
      <vt:lpstr>Граючись, малюк легко і непомітно засвоює для себе логічні операції</vt:lpstr>
      <vt:lpstr>Слайд 9</vt:lpstr>
      <vt:lpstr>Освітня робота з батьками  допомагає включатися їм в тісну співпрацю з педагогами, підвищує їх відповідальність</vt:lpstr>
      <vt:lpstr>Виставки, тренінги, батьківська бібліотечка стимулюють інтерес до питань виховання та навчання, збагачують педагогічні знання</vt:lpstr>
      <vt:lpstr>Моніторингові дослідження свідчать про позитивну динаміку зростання рівня знань, умінь та навичок дітей на протязі навчального року</vt:lpstr>
      <vt:lpstr>Дякую за увагу!  Будемо раді Вас бачити у нас гостях в групі  “ Метелики ”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ЛОГІКО-МАТЕМАТИЧНИЙ РОЗВИТОК ДОШКІЛЬНИКІВ</dc:title>
  <dc:creator>Вита</dc:creator>
  <cp:lastModifiedBy>Вита</cp:lastModifiedBy>
  <cp:revision>44</cp:revision>
  <dcterms:created xsi:type="dcterms:W3CDTF">2014-03-10T17:04:47Z</dcterms:created>
  <dcterms:modified xsi:type="dcterms:W3CDTF">2014-03-31T08:00:58Z</dcterms:modified>
</cp:coreProperties>
</file>